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4" r:id="rId4"/>
    <p:sldId id="272" r:id="rId5"/>
    <p:sldId id="258" r:id="rId6"/>
    <p:sldId id="259" r:id="rId7"/>
    <p:sldId id="261" r:id="rId8"/>
    <p:sldId id="260" r:id="rId9"/>
    <p:sldId id="265" r:id="rId10"/>
    <p:sldId id="262" r:id="rId11"/>
    <p:sldId id="266" r:id="rId12"/>
    <p:sldId id="268" r:id="rId13"/>
    <p:sldId id="26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91F7-3EA8-44A7-A48C-45B639EDD1AF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EC56-5986-4CE1-8DEE-38CA619C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2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B0452-9B2A-42D2-A43A-2ED5F3477EAE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2D0D-E0D4-49F4-9A0F-07F3499FA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6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88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7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0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7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9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4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5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6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0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7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2D0D-E0D4-49F4-9A0F-07F3499FA0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6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80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1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0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7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9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6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78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13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0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5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867E-774A-4CA2-9751-CA95751A7222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0C39-3A72-4239-8524-546EB55E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8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e.co.uk/wp-content/uploads/2017/03/I-love-school-becaus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e.co.uk/the-bright-future-campaig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Mdm49_rUMg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sustainabledevelopment/educ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dn.worldslargestlesson.globalgoals.org/2016/06/12-Why-Are-So-Many-Children-Still-Not-In-Schoo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are so many children still not in school?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7680" y="3884306"/>
            <a:ext cx="4280520" cy="249702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On the first ‘Share a Pencil Day’, we look at how important an education is and why so many children around the world are not able to attend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26" t="13601" r="18500" b="10801"/>
          <a:stretch/>
        </p:blipFill>
        <p:spPr>
          <a:xfrm>
            <a:off x="5868144" y="188640"/>
            <a:ext cx="3168352" cy="2086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926" t="13601" r="18500" b="9400"/>
          <a:stretch/>
        </p:blipFill>
        <p:spPr>
          <a:xfrm>
            <a:off x="467544" y="4118557"/>
            <a:ext cx="3024336" cy="2028518"/>
          </a:xfrm>
          <a:prstGeom prst="rect">
            <a:avLst/>
          </a:prstGeom>
        </p:spPr>
      </p:pic>
      <p:pic>
        <p:nvPicPr>
          <p:cNvPr id="1026" name="Picture 2" descr="H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9" y="422528"/>
            <a:ext cx="2899138" cy="11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CHALLENGE</a:t>
            </a:r>
            <a:r>
              <a:rPr lang="en-GB" dirty="0"/>
              <a:t>: </a:t>
            </a:r>
            <a:r>
              <a:rPr lang="en-GB" dirty="0" smtClean="0"/>
              <a:t>After reading the 4 case studies think </a:t>
            </a:r>
            <a:r>
              <a:rPr lang="en-GB" dirty="0"/>
              <a:t>of how difficult it is to learn and do your work, when you don’t even have the simplest of tools…. </a:t>
            </a:r>
            <a:r>
              <a:rPr lang="en-GB" dirty="0">
                <a:solidFill>
                  <a:srgbClr val="FF0000"/>
                </a:solidFill>
              </a:rPr>
              <a:t>YOU WILL </a:t>
            </a:r>
            <a:r>
              <a:rPr lang="en-GB" dirty="0" smtClean="0">
                <a:solidFill>
                  <a:srgbClr val="FF0000"/>
                </a:solidFill>
              </a:rPr>
              <a:t>COMPLETE </a:t>
            </a:r>
            <a:r>
              <a:rPr lang="en-GB" dirty="0">
                <a:solidFill>
                  <a:srgbClr val="FF0000"/>
                </a:solidFill>
              </a:rPr>
              <a:t>THIS TASK </a:t>
            </a:r>
            <a:r>
              <a:rPr lang="en-GB" dirty="0" smtClean="0">
                <a:solidFill>
                  <a:srgbClr val="FF0000"/>
                </a:solidFill>
              </a:rPr>
              <a:t>IN PAIRS SHARING </a:t>
            </a:r>
            <a:r>
              <a:rPr lang="en-GB" dirty="0">
                <a:solidFill>
                  <a:srgbClr val="FF0000"/>
                </a:solidFill>
              </a:rPr>
              <a:t>ONE PENCIL BETWEEN TWO PUPILS</a:t>
            </a:r>
            <a:r>
              <a:rPr lang="en-GB" dirty="0"/>
              <a:t>.  How does this affect how you learn?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24503"/>
              </p:ext>
            </p:extLst>
          </p:nvPr>
        </p:nvGraphicFramePr>
        <p:xfrm>
          <a:off x="467544" y="1388969"/>
          <a:ext cx="802889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5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57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82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Child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Child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Child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Child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295">
                <a:tc>
                  <a:txBody>
                    <a:bodyPr/>
                    <a:lstStyle/>
                    <a:p>
                      <a:r>
                        <a:rPr lang="en-GB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295">
                <a:tc>
                  <a:txBody>
                    <a:bodyPr/>
                    <a:lstStyle/>
                    <a:p>
                      <a:r>
                        <a:rPr lang="en-GB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3180">
                <a:tc>
                  <a:txBody>
                    <a:bodyPr/>
                    <a:lstStyle/>
                    <a:p>
                      <a:r>
                        <a:rPr lang="en-GB" dirty="0"/>
                        <a:t>What has happened</a:t>
                      </a:r>
                      <a:r>
                        <a:rPr lang="en-GB" baseline="0" dirty="0"/>
                        <a:t> to prevent them  attending school?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516">
                <a:tc>
                  <a:txBody>
                    <a:bodyPr/>
                    <a:lstStyle/>
                    <a:p>
                      <a:r>
                        <a:rPr lang="en-GB" dirty="0"/>
                        <a:t>Why has</a:t>
                      </a:r>
                      <a:r>
                        <a:rPr lang="en-GB" baseline="0" dirty="0"/>
                        <a:t> this happened?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959">
                <a:tc>
                  <a:txBody>
                    <a:bodyPr/>
                    <a:lstStyle/>
                    <a:p>
                      <a:r>
                        <a:rPr lang="en-GB" dirty="0"/>
                        <a:t>So</a:t>
                      </a:r>
                      <a:r>
                        <a:rPr lang="en-GB" baseline="0" dirty="0"/>
                        <a:t> What? What impact will this have on their lives?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1959">
                <a:tc>
                  <a:txBody>
                    <a:bodyPr/>
                    <a:lstStyle/>
                    <a:p>
                      <a:r>
                        <a:rPr lang="en-GB" dirty="0"/>
                        <a:t>How can the international community change this</a:t>
                      </a:r>
                      <a:r>
                        <a:rPr lang="en-GB" baseline="0" dirty="0"/>
                        <a:t>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1"/>
          <p:cNvSpPr/>
          <p:nvPr/>
        </p:nvSpPr>
        <p:spPr>
          <a:xfrm>
            <a:off x="1797899" y="980728"/>
            <a:ext cx="5256584" cy="352839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339752" y="1916832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it like to share a pencil? Why do you think you did this task that way – sharing a pencil? What has it allowed you to think about? DISCUSS or RESPOND IN WRITING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137" t="13601" r="17714" b="8000"/>
          <a:stretch/>
        </p:blipFill>
        <p:spPr>
          <a:xfrm>
            <a:off x="755576" y="1844824"/>
            <a:ext cx="6048672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Task</a:t>
            </a:r>
            <a:r>
              <a:rPr lang="en-GB" dirty="0"/>
              <a:t>: Think about </a:t>
            </a:r>
            <a:r>
              <a:rPr lang="en-GB" dirty="0" smtClean="0"/>
              <a:t>what you enjoy and what you think is important about school.  </a:t>
            </a:r>
            <a:r>
              <a:rPr lang="en-GB" dirty="0"/>
              <a:t>What do you want to tell </a:t>
            </a:r>
            <a:r>
              <a:rPr lang="en-GB" dirty="0" smtClean="0"/>
              <a:t>others about </a:t>
            </a:r>
            <a:r>
              <a:rPr lang="en-GB" dirty="0"/>
              <a:t>the value of education for ALL CHILDREN.  Design your poster and we will share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93690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Click on the pencil image to download and print off Poster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can you do on Share a Pencil Day to support children around the world?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62502"/>
            <a:ext cx="8363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 Value your education: make the most of your talents and your strengths.  Persevere and have Endurance when learning is challenging. BE THE BEST YOU CAN BE!</a:t>
            </a:r>
          </a:p>
          <a:p>
            <a:r>
              <a:rPr lang="en-GB" dirty="0" smtClean="0"/>
              <a:t>2. Visit </a:t>
            </a:r>
            <a:r>
              <a:rPr lang="en-GB" dirty="0" smtClean="0">
                <a:hlinkClick r:id="rId3"/>
              </a:rPr>
              <a:t>www.hope.co.uk </a:t>
            </a:r>
            <a:r>
              <a:rPr lang="en-GB" dirty="0" smtClean="0"/>
              <a:t>campaign pages to find out more about what Hope is doing to support global education</a:t>
            </a:r>
            <a:endParaRPr lang="en-GB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31800" b="3801"/>
          <a:stretch/>
        </p:blipFill>
        <p:spPr>
          <a:xfrm>
            <a:off x="0" y="2843547"/>
            <a:ext cx="9144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36346" r="22548" b="15384"/>
          <a:stretch/>
        </p:blipFill>
        <p:spPr bwMode="auto">
          <a:xfrm>
            <a:off x="2987824" y="3573016"/>
            <a:ext cx="3385723" cy="217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439780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>
                <a:effectLst/>
              </a:rPr>
              <a:t>n </a:t>
            </a:r>
            <a:r>
              <a:rPr lang="en-GB" dirty="0">
                <a:effectLst/>
              </a:rPr>
              <a:t>September </a:t>
            </a:r>
            <a:r>
              <a:rPr lang="en-GB" dirty="0" smtClean="0">
                <a:effectLst/>
              </a:rPr>
              <a:t>2015</a:t>
            </a:r>
            <a:r>
              <a:rPr lang="en-GB" dirty="0"/>
              <a:t> </a:t>
            </a:r>
            <a:r>
              <a:rPr lang="en-GB" dirty="0" smtClean="0"/>
              <a:t>193</a:t>
            </a:r>
            <a:r>
              <a:rPr lang="en-GB" dirty="0" smtClean="0">
                <a:effectLst/>
              </a:rPr>
              <a:t> </a:t>
            </a:r>
            <a:r>
              <a:rPr lang="en-GB" dirty="0">
                <a:effectLst/>
              </a:rPr>
              <a:t>countries of the United Nations adopted a set of goals called the </a:t>
            </a:r>
            <a:r>
              <a:rPr lang="en-GB" b="1" u="sng" dirty="0">
                <a:effectLst/>
              </a:rPr>
              <a:t>SUSTAINABLE DEVELOPMENT GOALS (or SDGs) </a:t>
            </a:r>
            <a:r>
              <a:rPr lang="en-GB" dirty="0">
                <a:effectLst/>
              </a:rPr>
              <a:t>to </a:t>
            </a:r>
            <a:r>
              <a:rPr lang="en-GB" b="1" i="1" dirty="0">
                <a:solidFill>
                  <a:srgbClr val="FF0000"/>
                </a:solidFill>
              </a:rPr>
              <a:t>end poverty</a:t>
            </a:r>
            <a:r>
              <a:rPr lang="en-GB" b="1" i="1" dirty="0">
                <a:solidFill>
                  <a:srgbClr val="FF0000"/>
                </a:solidFill>
                <a:effectLst/>
              </a:rPr>
              <a:t>, </a:t>
            </a:r>
            <a:r>
              <a:rPr lang="en-GB" b="1" i="1" dirty="0">
                <a:solidFill>
                  <a:srgbClr val="FF0000"/>
                </a:solidFill>
              </a:rPr>
              <a:t>protect the planet</a:t>
            </a:r>
            <a:r>
              <a:rPr lang="en-GB" dirty="0">
                <a:effectLst/>
              </a:rPr>
              <a:t>, and </a:t>
            </a:r>
            <a:r>
              <a:rPr lang="en-GB" b="1" i="1" dirty="0">
                <a:solidFill>
                  <a:srgbClr val="FF0000"/>
                </a:solidFill>
              </a:rPr>
              <a:t>ensure prosperity for all</a:t>
            </a:r>
            <a:r>
              <a:rPr lang="en-GB" dirty="0">
                <a:effectLst/>
              </a:rPr>
              <a:t> as part of a </a:t>
            </a:r>
            <a:r>
              <a:rPr lang="en-GB" dirty="0"/>
              <a:t>new sustainable development agenda</a:t>
            </a:r>
            <a:r>
              <a:rPr lang="en-GB" dirty="0">
                <a:effectLst/>
              </a:rPr>
              <a:t>. Each goal has specific targets to be achieved </a:t>
            </a:r>
            <a:r>
              <a:rPr lang="en-GB" dirty="0" smtClean="0">
                <a:effectLst/>
              </a:rPr>
              <a:t>by 2030.</a:t>
            </a:r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r>
              <a:rPr lang="en-GB" dirty="0"/>
              <a:t>For the goals to be reached, everyone needs to do their part: governments, the private sector, civil society and people like you.</a:t>
            </a:r>
          </a:p>
          <a:p>
            <a:endParaRPr lang="en-GB" dirty="0">
              <a:effectLst/>
            </a:endParaRPr>
          </a:p>
          <a:p>
            <a:r>
              <a:rPr lang="en-GB" dirty="0"/>
              <a:t>Do you want to get involved? You can start by telling everyone about them. We’ve also put together a list of actions that you can take in your everyday life to contribute to a sustainable future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6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lobal Goals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683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9715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Numbers in Action, click on the image to see song, opens in new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225" t="17249" r="24013" b="14922"/>
          <a:stretch/>
        </p:blipFill>
        <p:spPr>
          <a:xfrm>
            <a:off x="251520" y="260647"/>
            <a:ext cx="8712968" cy="65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36346" r="22548" b="15384"/>
          <a:stretch/>
        </p:blipFill>
        <p:spPr bwMode="auto">
          <a:xfrm>
            <a:off x="358395" y="4753406"/>
            <a:ext cx="2125374" cy="136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60087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Together with                      , </a:t>
            </a:r>
            <a:r>
              <a:rPr lang="en-GB" dirty="0" smtClean="0"/>
              <a:t>as part of Share a Pencil day, pupils </a:t>
            </a:r>
            <a:r>
              <a:rPr lang="en-GB" dirty="0"/>
              <a:t>are learning </a:t>
            </a:r>
            <a:r>
              <a:rPr lang="en-GB" dirty="0" smtClean="0"/>
              <a:t>why </a:t>
            </a:r>
            <a:r>
              <a:rPr lang="en-GB" dirty="0"/>
              <a:t>so many children around the world cannot attend school.</a:t>
            </a:r>
          </a:p>
          <a:p>
            <a:endParaRPr lang="en-GB" dirty="0"/>
          </a:p>
          <a:p>
            <a:r>
              <a:rPr lang="en-GB" dirty="0"/>
              <a:t>We will focus on the UN Global Goal #4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b="1" dirty="0">
                <a:solidFill>
                  <a:srgbClr val="FF0000"/>
                </a:solidFill>
              </a:rPr>
              <a:t>Ensure inclusive and quality education for all and promote lifelong learning</a:t>
            </a:r>
          </a:p>
          <a:p>
            <a:endParaRPr lang="en-GB" b="1" dirty="0"/>
          </a:p>
          <a:p>
            <a:r>
              <a:rPr lang="en-GB" b="1" dirty="0"/>
              <a:t>Learning Objectives:</a:t>
            </a:r>
          </a:p>
          <a:p>
            <a:r>
              <a:rPr lang="en-GB" b="1" dirty="0">
                <a:solidFill>
                  <a:srgbClr val="FF0000"/>
                </a:solidFill>
              </a:rPr>
              <a:t>I can </a:t>
            </a:r>
            <a:r>
              <a:rPr lang="en-GB" dirty="0"/>
              <a:t>understand the range of reasons why children around the world are unable to attend school.</a:t>
            </a:r>
          </a:p>
          <a:p>
            <a:r>
              <a:rPr lang="en-GB" b="1" dirty="0">
                <a:solidFill>
                  <a:srgbClr val="FF0000"/>
                </a:solidFill>
              </a:rPr>
              <a:t>I can </a:t>
            </a:r>
            <a:r>
              <a:rPr lang="en-GB" dirty="0"/>
              <a:t>investigate and discuss the case studies of children who have experienced what it is like to be unable to attend school</a:t>
            </a:r>
          </a:p>
          <a:p>
            <a:r>
              <a:rPr lang="en-GB" b="1" dirty="0">
                <a:solidFill>
                  <a:srgbClr val="FF0000"/>
                </a:solidFill>
              </a:rPr>
              <a:t>I can </a:t>
            </a:r>
            <a:r>
              <a:rPr lang="en-GB" dirty="0"/>
              <a:t>suggest what action might be taken to ensure that all children are able to attend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08518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Click the image to go the Goal #4 webpage if you want to find out more.</a:t>
            </a:r>
          </a:p>
        </p:txBody>
      </p:sp>
      <p:pic>
        <p:nvPicPr>
          <p:cNvPr id="6" name="Picture 2" descr="H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3859"/>
            <a:ext cx="969073" cy="3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23728" y="1700808"/>
            <a:ext cx="5256584" cy="35283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15816" y="304575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What’s great about school?</a:t>
            </a:r>
          </a:p>
        </p:txBody>
      </p:sp>
    </p:spTree>
    <p:extLst>
      <p:ext uri="{BB962C8B-B14F-4D97-AF65-F5344CB8AC3E}">
        <p14:creationId xmlns:p14="http://schemas.microsoft.com/office/powerpoint/2010/main" val="12609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5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11577" y="1687985"/>
            <a:ext cx="5256584" cy="3528392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03848" y="278092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Why are some children not able to attend school?</a:t>
            </a:r>
          </a:p>
        </p:txBody>
      </p:sp>
    </p:spTree>
    <p:extLst>
      <p:ext uri="{BB962C8B-B14F-4D97-AF65-F5344CB8AC3E}">
        <p14:creationId xmlns:p14="http://schemas.microsoft.com/office/powerpoint/2010/main" val="8894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Task:  </a:t>
            </a:r>
            <a:r>
              <a:rPr lang="en-GB" dirty="0"/>
              <a:t>work in groups to investigate the case study of 4 children.  Find out what has happened in their lives which now prevents them from attending school.</a:t>
            </a:r>
          </a:p>
          <a:p>
            <a:endParaRPr lang="en-GB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3226" t="24801" r="23226" b="10800"/>
          <a:stretch/>
        </p:blipFill>
        <p:spPr>
          <a:xfrm>
            <a:off x="957199" y="1203089"/>
            <a:ext cx="7488832" cy="5065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23478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Click on the image above to access the 4 case studies, print pages 7 to 10 for use in class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543</Words>
  <Application>Microsoft Office PowerPoint</Application>
  <PresentationFormat>On-screen Show (4:3)</PresentationFormat>
  <Paragraphs>50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Why are so many children still not in school?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do on Share a Pencil Day to support children around the world?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 many children still not in school?</dc:title>
  <dc:creator>roberta.taylor</dc:creator>
  <cp:lastModifiedBy>Evan Lewis</cp:lastModifiedBy>
  <cp:revision>41</cp:revision>
  <cp:lastPrinted>2017-04-20T07:14:18Z</cp:lastPrinted>
  <dcterms:created xsi:type="dcterms:W3CDTF">2017-04-19T07:35:16Z</dcterms:created>
  <dcterms:modified xsi:type="dcterms:W3CDTF">2017-05-02T11:31:01Z</dcterms:modified>
</cp:coreProperties>
</file>